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60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DACAD-DACC-402B-954A-E9343F7435E2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96E61-0B30-421B-8BBE-2E1B6E3C6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52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B258DF65-38A2-4B86-BD83-BAEDAAC4BB40}" type="slidenum">
              <a:rPr lang="en-US">
                <a:solidFill>
                  <a:prstClr val="black"/>
                </a:solidFill>
              </a:rPr>
              <a:pPr algn="r" eaLnBrk="1" hangingPunct="1"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9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21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4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3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B7EF-1AAB-4212-BF24-C7DC0EC731FF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2D2EB-AF75-4A20-B950-555B4EAA2F6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91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B1051-8BC9-4F38-9AE1-A397A7AB2C6E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A3175-0F65-43F4-9936-E80162D6E24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847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36D8C-DA49-461F-9940-D1B8C56144D3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4D33A-ABA0-41F0-9F72-BDA35989064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662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E705D-F8AB-40CC-B3E9-493631038F01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5C7DE-482D-4A74-B105-DDEBE2D228F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789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8BC63-C986-4990-8EBC-2ACF7851EE0B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8FC48-1D91-48AF-867B-5A510318E3B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128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AEA27-C211-403A-88A8-4FBBF262E84A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AF6C5-0DD2-45FD-AB54-0BBEFFFF2D7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047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65CAC-B68A-4539-881B-67A7F817952F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0BC13-F328-4B72-86D9-9CCA62251A8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197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E32F0-B9DF-41D8-9F16-C355FC1A864B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BA72D-0863-421A-B1B9-2FD382B308D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1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42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732F0-EE77-45E6-8D28-9BD4CD7AA7AC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F0C45-18A0-49D9-AA42-EE4215B2F40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214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A50E8-A9E7-4FAE-A7B5-22A77CA8A91E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6B96C-545A-4A2A-BB0D-DD776F7EE6B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803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E191D-6BD8-41B0-B036-93B92472C6C5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C3DA9-E347-4F90-8CE9-DEB59482A8F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869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46018-5E74-4B3D-B2A5-C64BC65D3C11}" type="datetimeFigureOut">
              <a:rPr lang="fr-FR" altLang="en-US"/>
              <a:pPr>
                <a:defRPr/>
              </a:pPr>
              <a:t>15/10/2013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D5B91-61DC-45D6-B9A8-3E81D5B2783E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68055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44221-4D1E-48D9-B1D2-745C0AD5B88A}" type="datetimeFigureOut">
              <a:rPr lang="fr-FR" altLang="en-US"/>
              <a:pPr>
                <a:defRPr/>
              </a:pPr>
              <a:t>15/10/2013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2EA24-3768-41BF-8DD9-11FFFAD2EB4D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971485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FBC1E-4055-4D52-858A-6588A6AF5479}" type="datetimeFigureOut">
              <a:rPr lang="fr-FR" altLang="en-US"/>
              <a:pPr>
                <a:defRPr/>
              </a:pPr>
              <a:t>15/10/2013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28692-32A6-4866-8698-95B80CF9B6C1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494558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74657-B455-49AB-81A2-35F8A77357F6}" type="datetimeFigureOut">
              <a:rPr lang="fr-FR" altLang="en-US"/>
              <a:pPr>
                <a:defRPr/>
              </a:pPr>
              <a:t>15/10/2013</a:t>
            </a:fld>
            <a:endParaRPr lang="fr-FR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303C2-700D-4BEA-BDA7-62C75A004136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10071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41E5F-B862-40DC-BF4D-373FC819F0A9}" type="datetimeFigureOut">
              <a:rPr lang="fr-FR" altLang="en-US"/>
              <a:pPr>
                <a:defRPr/>
              </a:pPr>
              <a:t>15/10/2013</a:t>
            </a:fld>
            <a:endParaRPr lang="fr-FR" alt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7787-2620-4724-A9AC-CB5A40830D97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278089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87488-4523-47EA-8080-474DC11F8662}" type="datetimeFigureOut">
              <a:rPr lang="fr-FR" altLang="en-US"/>
              <a:pPr>
                <a:defRPr/>
              </a:pPr>
              <a:t>15/10/2013</a:t>
            </a:fld>
            <a:endParaRPr lang="fr-FR" alt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6DDDB-5861-4569-9A2C-04E4FEF2E6D7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3510804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824C3-4611-418A-AB50-8291D897798D}" type="datetimeFigureOut">
              <a:rPr lang="fr-FR" altLang="en-US"/>
              <a:pPr>
                <a:defRPr/>
              </a:pPr>
              <a:t>15/10/2013</a:t>
            </a:fld>
            <a:endParaRPr lang="fr-FR" alt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B1328-EBA9-4B9B-9589-C4B0171B0CE7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277765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86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91ACD-4360-40B4-8844-AE4C0E7B6234}" type="datetimeFigureOut">
              <a:rPr lang="fr-FR" altLang="en-US"/>
              <a:pPr>
                <a:defRPr/>
              </a:pPr>
              <a:t>15/10/2013</a:t>
            </a:fld>
            <a:endParaRPr lang="fr-FR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11B33-62A0-4BEA-8EF9-3341BA26EEA8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619135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25366-C820-43FB-A0AC-77C042AAF744}" type="datetimeFigureOut">
              <a:rPr lang="fr-FR" altLang="en-US"/>
              <a:pPr>
                <a:defRPr/>
              </a:pPr>
              <a:t>15/10/2013</a:t>
            </a:fld>
            <a:endParaRPr lang="fr-FR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1AAED-DC47-4AB1-84A3-2C1AD6C8099B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753227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FF31E-2B8B-4300-A14E-CAB2B6049190}" type="datetimeFigureOut">
              <a:rPr lang="fr-FR" altLang="en-US"/>
              <a:pPr>
                <a:defRPr/>
              </a:pPr>
              <a:t>15/10/2013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2BF5F-E4C9-41EC-9A9C-2D2061B12740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3533478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A42AA-74C7-435B-9AFC-42DC319BC40A}" type="datetimeFigureOut">
              <a:rPr lang="fr-FR" altLang="en-US"/>
              <a:pPr>
                <a:defRPr/>
              </a:pPr>
              <a:t>15/10/2013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FF8DD-CA51-417B-9A4A-48F1B2D9DEC3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20132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2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2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45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7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/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COB\AppData\Local\Temp\Rar$DRa0.885\FONDSLIDESHOW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92075"/>
            <a:ext cx="9210675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DB7C1E-70E2-4BF3-8013-12AA779D0455}" type="datetimeFigureOut">
              <a:rPr lang="fr-FR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15/10/2013</a:t>
            </a:fld>
            <a:endParaRPr lang="fr-FR">
              <a:ea typeface="MS PGothic" panose="020B0600070205080204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7C98A0-763F-4778-B146-8291FB3922E2}" type="slidenum">
              <a:rPr lang="fr-FR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>
              <a:ea typeface="MS PGothic" panose="020B0600070205080204" pitchFamily="34" charset="-128"/>
            </a:endParaRPr>
          </a:p>
        </p:txBody>
      </p:sp>
      <p:pic>
        <p:nvPicPr>
          <p:cNvPr id="1032" name="Imag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2" r="11545" b="17523"/>
          <a:stretch>
            <a:fillRect/>
          </a:stretch>
        </p:blipFill>
        <p:spPr bwMode="auto">
          <a:xfrm>
            <a:off x="-49213" y="4699000"/>
            <a:ext cx="808831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6943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COB\AppData\Local\Temp\Rar$DRa0.885\FONDSLIDESHOW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92075"/>
            <a:ext cx="9210675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4260B9-EDEB-4879-8E73-41C94CAAC384}" type="datetimeFigureOut">
              <a:rPr lang="fr-FR" altLang="en-US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15/10/2013</a:t>
            </a:fld>
            <a:endParaRPr lang="fr-FR" altLang="en-US">
              <a:ea typeface="MS PGothic" panose="020B0600070205080204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E1B980-4A6D-43E2-BD60-CEA182316668}" type="slidenum">
              <a:rPr lang="fr-FR" altLang="en-US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altLang="en-US" smtClean="0">
              <a:ea typeface="MS PGothic" panose="020B0600070205080204" pitchFamily="34" charset="-128"/>
            </a:endParaRPr>
          </a:p>
        </p:txBody>
      </p:sp>
      <p:pic>
        <p:nvPicPr>
          <p:cNvPr id="1032" name="Imag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2" r="11545" b="17523"/>
          <a:stretch>
            <a:fillRect/>
          </a:stretch>
        </p:blipFill>
        <p:spPr bwMode="auto">
          <a:xfrm>
            <a:off x="-49213" y="4699000"/>
            <a:ext cx="808831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88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MS PGothic" pitchFamily="34" charset="-128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MS PGothic" pitchFamily="34" charset="-128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MS PGothic" pitchFamily="34" charset="-128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MS PGothic" pitchFamily="34" charset="-128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5"/>
          <p:cNvSpPr>
            <a:spLocks noGrp="1"/>
          </p:cNvSpPr>
          <p:nvPr>
            <p:ph type="title"/>
          </p:nvPr>
        </p:nvSpPr>
        <p:spPr>
          <a:xfrm>
            <a:off x="-36513" y="268288"/>
            <a:ext cx="9180513" cy="795337"/>
          </a:xfrm>
        </p:spPr>
        <p:txBody>
          <a:bodyPr anchor="t"/>
          <a:lstStyle/>
          <a:p>
            <a:pPr algn="ctr"/>
            <a:r>
              <a:rPr lang="en-US" b="1" smtClean="0">
                <a:solidFill>
                  <a:schemeClr val="bg2"/>
                </a:solidFill>
              </a:rPr>
              <a:t>MARKETING AND BRANDING OF RACING</a:t>
            </a:r>
            <a:endParaRPr lang="en-US" smtClean="0"/>
          </a:p>
        </p:txBody>
      </p:sp>
      <p:sp>
        <p:nvSpPr>
          <p:cNvPr id="3379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600" smtClean="0">
              <a:solidFill>
                <a:schemeClr val="bg2"/>
              </a:solidFill>
            </a:endParaRPr>
          </a:p>
          <a:p>
            <a:pPr eaLnBrk="1" hangingPunct="1"/>
            <a:endParaRPr lang="en-US" sz="1600" smtClean="0">
              <a:solidFill>
                <a:schemeClr val="bg2"/>
              </a:solidFill>
            </a:endParaRPr>
          </a:p>
          <a:p>
            <a:pPr eaLnBrk="1" hangingPunct="1"/>
            <a:endParaRPr lang="en-US" sz="1600" smtClean="0">
              <a:solidFill>
                <a:schemeClr val="bg2"/>
              </a:solidFill>
            </a:endParaRPr>
          </a:p>
          <a:p>
            <a:pPr eaLnBrk="1" hangingPunct="1"/>
            <a:endParaRPr lang="en-US" sz="1600" smtClean="0">
              <a:solidFill>
                <a:schemeClr val="bg2"/>
              </a:solidFill>
            </a:endParaRPr>
          </a:p>
          <a:p>
            <a:pPr eaLnBrk="1" hangingPunct="1"/>
            <a:endParaRPr lang="en-US" sz="1600" smtClean="0">
              <a:solidFill>
                <a:schemeClr val="bg2"/>
              </a:solidFill>
            </a:endParaRPr>
          </a:p>
        </p:txBody>
      </p:sp>
      <p:sp>
        <p:nvSpPr>
          <p:cNvPr id="33796" name="Title 5"/>
          <p:cNvSpPr txBox="1">
            <a:spLocks/>
          </p:cNvSpPr>
          <p:nvPr/>
        </p:nvSpPr>
        <p:spPr bwMode="auto">
          <a:xfrm>
            <a:off x="107950" y="3378200"/>
            <a:ext cx="88566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RACING AND MEDIA IN THE 21</a:t>
            </a:r>
            <a:r>
              <a:rPr lang="en-US" sz="1600" b="1" baseline="30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CENTURY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MIKE MULVIHILL,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VICE PRESIDENT OF PROGRAMMING &amp; RESEARCH, FOX SPORTS TV</a:t>
            </a:r>
            <a:endParaRPr lang="en-US" sz="1600" dirty="0">
              <a:solidFill>
                <a:srgbClr val="EEEC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7" name="Picture 2" descr="http://images.wikia.com/logopedia/images/f/f1/FOX_Spor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3" y="1112838"/>
            <a:ext cx="3736975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77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-506413"/>
            <a:ext cx="9217025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220663" y="98425"/>
            <a:ext cx="824388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800" smtClean="0">
                <a:solidFill>
                  <a:srgbClr val="142D5C"/>
                </a:solidFill>
                <a:latin typeface="UScoreRGK" pitchFamily="2" charset="0"/>
              </a:rPr>
              <a:t>Opportunities For Horse Racing </a:t>
            </a:r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242888" y="908050"/>
            <a:ext cx="66960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smtClean="0">
                <a:solidFill>
                  <a:srgbClr val="142D5C"/>
                </a:solidFill>
                <a:latin typeface="UScoreRGK" pitchFamily="2" charset="0"/>
              </a:rPr>
              <a:t>#2   LIVE PROGRAMMING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700" smtClean="0">
              <a:solidFill>
                <a:srgbClr val="142D5C"/>
              </a:solidFill>
              <a:latin typeface="Kamerik 105 Bold" pitchFamily="-8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smtClean="0">
                <a:solidFill>
                  <a:srgbClr val="142D5C"/>
                </a:solidFill>
                <a:latin typeface="Kamerik 105 Bold" pitchFamily="-84" charset="0"/>
              </a:rPr>
              <a:t>	In An On-Demand Entertainment World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700" smtClean="0">
              <a:solidFill>
                <a:srgbClr val="142D5C"/>
              </a:solidFill>
              <a:latin typeface="Kamerik 105 Bold" pitchFamily="-8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smtClean="0">
                <a:solidFill>
                  <a:srgbClr val="142D5C"/>
                </a:solidFill>
                <a:latin typeface="Kamerik 105 Bold" pitchFamily="-84" charset="0"/>
              </a:rPr>
              <a:t>	Live Sports Events Command Attention</a:t>
            </a:r>
          </a:p>
        </p:txBody>
      </p:sp>
      <p:pic>
        <p:nvPicPr>
          <p:cNvPr id="10245" name="Picture 1" descr="img-ho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682625"/>
            <a:ext cx="46767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6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-506413"/>
            <a:ext cx="9217025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220663" y="98425"/>
            <a:ext cx="824388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800" smtClean="0">
                <a:solidFill>
                  <a:srgbClr val="142D5C"/>
                </a:solidFill>
                <a:latin typeface="UScoreRGK" pitchFamily="2" charset="0"/>
              </a:rPr>
              <a:t>Opportunities For Horse Racing </a:t>
            </a:r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242888" y="908050"/>
            <a:ext cx="5192712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smtClean="0">
                <a:solidFill>
                  <a:srgbClr val="142D5C"/>
                </a:solidFill>
                <a:latin typeface="UScoreRGK" pitchFamily="2" charset="0"/>
              </a:rPr>
              <a:t>#3   VOLUME OF RACES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700" smtClean="0">
              <a:solidFill>
                <a:srgbClr val="142D5C"/>
              </a:solidFill>
              <a:latin typeface="Kamerik 105 Bold" pitchFamily="-8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smtClean="0">
                <a:solidFill>
                  <a:srgbClr val="142D5C"/>
                </a:solidFill>
                <a:latin typeface="Kamerik 105 Bold" pitchFamily="-84" charset="0"/>
              </a:rPr>
              <a:t>	Hundreds of Graded Stakes are Not 	Widely Available in the U.S. </a:t>
            </a:r>
          </a:p>
        </p:txBody>
      </p:sp>
      <p:pic>
        <p:nvPicPr>
          <p:cNvPr id="11269" name="Picture 2" descr="922px-Horse-racing-4+by+Softeis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9"/>
          <a:stretch>
            <a:fillRect/>
          </a:stretch>
        </p:blipFill>
        <p:spPr bwMode="auto">
          <a:xfrm>
            <a:off x="4787900" y="820738"/>
            <a:ext cx="406241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50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-506413"/>
            <a:ext cx="9217025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220663" y="98425"/>
            <a:ext cx="824388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800" smtClean="0">
                <a:solidFill>
                  <a:srgbClr val="142D5C"/>
                </a:solidFill>
                <a:latin typeface="UScoreRGK" pitchFamily="2" charset="0"/>
              </a:rPr>
              <a:t>Opportunities For Horse Racing </a:t>
            </a:r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242888" y="908050"/>
            <a:ext cx="5192712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smtClean="0">
                <a:solidFill>
                  <a:srgbClr val="142D5C"/>
                </a:solidFill>
                <a:latin typeface="UScoreRGK" pitchFamily="2" charset="0"/>
              </a:rPr>
              <a:t>#4   international calendar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700" smtClean="0">
              <a:solidFill>
                <a:srgbClr val="142D5C"/>
              </a:solidFill>
              <a:latin typeface="Kamerik 105 Bold" pitchFamily="-8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smtClean="0">
                <a:solidFill>
                  <a:srgbClr val="142D5C"/>
                </a:solidFill>
                <a:latin typeface="Kamerik 105 Bold" pitchFamily="-84" charset="0"/>
              </a:rPr>
              <a:t>	Showcase the Glamour and Spectacle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700" smtClean="0">
              <a:solidFill>
                <a:srgbClr val="142D5C"/>
              </a:solidFill>
              <a:latin typeface="Kamerik 105 Bold" pitchFamily="-8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smtClean="0">
                <a:solidFill>
                  <a:srgbClr val="142D5C"/>
                </a:solidFill>
                <a:latin typeface="Kamerik 105 Bold" pitchFamily="-84" charset="0"/>
              </a:rPr>
              <a:t>	Racing to High-Income Consumers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700" smtClean="0">
              <a:solidFill>
                <a:srgbClr val="142D5C"/>
              </a:solidFill>
              <a:latin typeface="Kamerik 105 Bold" pitchFamily="-84" charset="0"/>
            </a:endParaRPr>
          </a:p>
        </p:txBody>
      </p:sp>
      <p:pic>
        <p:nvPicPr>
          <p:cNvPr id="12293" name="Picture 1" descr="horse 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820738"/>
            <a:ext cx="518477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7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-506413"/>
            <a:ext cx="9217025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 descr="FS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1114425"/>
            <a:ext cx="38163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FOX Sport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1198563"/>
            <a:ext cx="3629025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17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-506413"/>
            <a:ext cx="9217025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FS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1114425"/>
            <a:ext cx="38163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FOX Sport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1198563"/>
            <a:ext cx="3629025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71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-506413"/>
            <a:ext cx="9217025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 descr="FOX Spor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708150"/>
            <a:ext cx="1803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" descr="News Cor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1279525"/>
            <a:ext cx="338455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21st Century Fo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24050"/>
            <a:ext cx="252571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65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Screen Shot 2013-09-30 at 8.48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7"/>
          <a:stretch>
            <a:fillRect/>
          </a:stretch>
        </p:blipFill>
        <p:spPr bwMode="auto">
          <a:xfrm>
            <a:off x="-107950" y="-134938"/>
            <a:ext cx="9291638" cy="479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21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-506413"/>
            <a:ext cx="9217025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220663" y="98425"/>
            <a:ext cx="5461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800" smtClean="0">
                <a:solidFill>
                  <a:srgbClr val="142D5C"/>
                </a:solidFill>
                <a:latin typeface="UScoreRGK" pitchFamily="2" charset="0"/>
              </a:rPr>
              <a:t>U.S. Media Landscape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234950" y="892175"/>
            <a:ext cx="669607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smtClean="0">
                <a:solidFill>
                  <a:srgbClr val="142D5C"/>
                </a:solidFill>
                <a:latin typeface="Kamerik 105 Bold" pitchFamily="-84" charset="0"/>
              </a:rPr>
              <a:t>7.5 Hours of TV For Every 1 Hour Online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smtClean="0">
                <a:solidFill>
                  <a:srgbClr val="142D5C"/>
                </a:solidFill>
                <a:latin typeface="Kamerik 105 Bold" pitchFamily="-84" charset="0"/>
              </a:rPr>
              <a:t> 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smtClean="0">
                <a:solidFill>
                  <a:srgbClr val="142D5C"/>
                </a:solidFill>
                <a:latin typeface="Kamerik 105 Bold" pitchFamily="-84" charset="0"/>
              </a:rPr>
              <a:t>How Video Content Is Seen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smtClean="0">
                <a:solidFill>
                  <a:srgbClr val="142D5C"/>
                </a:solidFill>
                <a:latin typeface="Kamerik 105 Bold" pitchFamily="-84" charset="0"/>
              </a:rPr>
              <a:t>	97% via Television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smtClean="0">
                <a:solidFill>
                  <a:srgbClr val="142D5C"/>
                </a:solidFill>
                <a:latin typeface="Kamerik 105 Bold" pitchFamily="-84" charset="0"/>
              </a:rPr>
              <a:t>	2% via Computer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smtClean="0">
                <a:solidFill>
                  <a:srgbClr val="142D5C"/>
                </a:solidFill>
                <a:latin typeface="Kamerik 105 Bold" pitchFamily="-84" charset="0"/>
              </a:rPr>
              <a:t>	&lt;1% via Tablet or Mobile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smtClean="0">
                <a:solidFill>
                  <a:srgbClr val="142D5C"/>
                </a:solidFill>
                <a:latin typeface="Kamerik 105 Bold" pitchFamily="-84" charset="0"/>
              </a:rPr>
              <a:t> 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smtClean="0">
                <a:solidFill>
                  <a:srgbClr val="142D5C"/>
                </a:solidFill>
                <a:latin typeface="Kamerik 105 Bold" pitchFamily="-84" charset="0"/>
              </a:rPr>
              <a:t>3</a:t>
            </a:r>
            <a:r>
              <a:rPr lang="en-US" altLang="en-US" sz="1700" baseline="30000" smtClean="0">
                <a:solidFill>
                  <a:srgbClr val="142D5C"/>
                </a:solidFill>
                <a:latin typeface="Kamerik 105 Bold" pitchFamily="-84" charset="0"/>
              </a:rPr>
              <a:t>rd</a:t>
            </a:r>
            <a:r>
              <a:rPr lang="en-US" altLang="en-US" sz="1700" smtClean="0">
                <a:solidFill>
                  <a:srgbClr val="142D5C"/>
                </a:solidFill>
                <a:latin typeface="Kamerik 105 Bold" pitchFamily="-84" charset="0"/>
              </a:rPr>
              <a:t> Heaviest TV Viewing Country</a:t>
            </a:r>
          </a:p>
        </p:txBody>
      </p:sp>
      <p:pic>
        <p:nvPicPr>
          <p:cNvPr id="5125" name="Picture 1" descr="horse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92125"/>
            <a:ext cx="1598612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40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-506413"/>
            <a:ext cx="9217025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220663" y="98425"/>
            <a:ext cx="55467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800" smtClean="0">
                <a:solidFill>
                  <a:srgbClr val="142D5C"/>
                </a:solidFill>
                <a:latin typeface="UScoreRGK" pitchFamily="2" charset="0"/>
              </a:rPr>
              <a:t>Power Of Live Sports </a:t>
            </a:r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234950" y="892175"/>
            <a:ext cx="669607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smtClean="0">
                <a:solidFill>
                  <a:srgbClr val="142D5C"/>
                </a:solidFill>
                <a:latin typeface="Kamerik 105 Bold" pitchFamily="-84" charset="0"/>
              </a:rPr>
              <a:t>More Channels, More DVRs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smtClean="0">
                <a:solidFill>
                  <a:srgbClr val="142D5C"/>
                </a:solidFill>
                <a:latin typeface="Kamerik 105 Bold" pitchFamily="-84" charset="0"/>
              </a:rPr>
              <a:t> 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smtClean="0">
                <a:solidFill>
                  <a:srgbClr val="142D5C"/>
                </a:solidFill>
                <a:latin typeface="Kamerik 105 Bold" pitchFamily="-84" charset="0"/>
              </a:rPr>
              <a:t>Sports: Broad Audience Watching Live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smtClean="0">
                <a:solidFill>
                  <a:srgbClr val="142D5C"/>
                </a:solidFill>
                <a:latin typeface="Kamerik 105 Bold" pitchFamily="-84" charset="0"/>
              </a:rPr>
              <a:t> 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smtClean="0">
                <a:solidFill>
                  <a:srgbClr val="142D5C"/>
                </a:solidFill>
                <a:latin typeface="Kamerik 105 Bold" pitchFamily="-84" charset="0"/>
              </a:rPr>
              <a:t>Attracting Hard-To-Reach Consumers</a:t>
            </a:r>
          </a:p>
        </p:txBody>
      </p:sp>
      <p:pic>
        <p:nvPicPr>
          <p:cNvPr id="6149" name="Picture 1" descr="hors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"/>
          <a:stretch>
            <a:fillRect/>
          </a:stretch>
        </p:blipFill>
        <p:spPr bwMode="auto">
          <a:xfrm>
            <a:off x="6300788" y="266700"/>
            <a:ext cx="1544637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8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-506413"/>
            <a:ext cx="9217025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220663" y="163513"/>
            <a:ext cx="89439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300" smtClean="0">
                <a:solidFill>
                  <a:srgbClr val="142D5C"/>
                </a:solidFill>
                <a:latin typeface="UScoreRGK" pitchFamily="2" charset="0"/>
              </a:rPr>
              <a:t>Rights Rising, New Channels Launching </a:t>
            </a: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234950" y="892175"/>
            <a:ext cx="669607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smtClean="0">
                <a:solidFill>
                  <a:srgbClr val="142D5C"/>
                </a:solidFill>
                <a:latin typeface="Kamerik 105 Bold" pitchFamily="-84" charset="0"/>
              </a:rPr>
              <a:t>Premiership, Wimbledon, USGA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smtClean="0">
                <a:solidFill>
                  <a:srgbClr val="142D5C"/>
                </a:solidFill>
                <a:latin typeface="Kamerik 105 Bold" pitchFamily="-84" charset="0"/>
              </a:rPr>
              <a:t> 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smtClean="0">
                <a:solidFill>
                  <a:srgbClr val="142D5C"/>
                </a:solidFill>
                <a:latin typeface="Kamerik 105 Bold" pitchFamily="-84" charset="0"/>
              </a:rPr>
              <a:t>FOX Sports 1, FOX Sports 2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smtClean="0">
                <a:solidFill>
                  <a:srgbClr val="142D5C"/>
                </a:solidFill>
                <a:latin typeface="Kamerik 105 Bold" pitchFamily="-84" charset="0"/>
              </a:rPr>
              <a:t> 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smtClean="0">
                <a:solidFill>
                  <a:srgbClr val="142D5C"/>
                </a:solidFill>
                <a:latin typeface="Kamerik 105 Bold" pitchFamily="-84" charset="0"/>
              </a:rPr>
              <a:t>FOX Sports Brazil, FOX Sports Holland</a:t>
            </a:r>
          </a:p>
        </p:txBody>
      </p:sp>
      <p:pic>
        <p:nvPicPr>
          <p:cNvPr id="7173" name="Picture 1" descr="horse 3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484188"/>
            <a:ext cx="77358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57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-506413"/>
            <a:ext cx="9217025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236538" y="111125"/>
            <a:ext cx="88566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700" smtClean="0">
                <a:solidFill>
                  <a:srgbClr val="142D5C"/>
                </a:solidFill>
                <a:latin typeface="UScoreRGK" pitchFamily="2" charset="0"/>
              </a:rPr>
              <a:t>The Challenge of Younger Viewers </a:t>
            </a:r>
          </a:p>
        </p:txBody>
      </p: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234950" y="892175"/>
            <a:ext cx="678497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smtClean="0">
                <a:solidFill>
                  <a:srgbClr val="142D5C"/>
                </a:solidFill>
                <a:latin typeface="Kamerik 105 Bold" pitchFamily="-84" charset="0"/>
              </a:rPr>
              <a:t>Average Horse Racing Viewer is 60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smtClean="0">
                <a:solidFill>
                  <a:srgbClr val="142D5C"/>
                </a:solidFill>
                <a:latin typeface="Kamerik 105 Bold" pitchFamily="-84" charset="0"/>
              </a:rPr>
              <a:t> 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smtClean="0">
                <a:solidFill>
                  <a:srgbClr val="142D5C"/>
                </a:solidFill>
                <a:latin typeface="Kamerik 105 Bold" pitchFamily="-84" charset="0"/>
              </a:rPr>
              <a:t>Attracting Younger Viewers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smtClean="0">
                <a:solidFill>
                  <a:srgbClr val="142D5C"/>
                </a:solidFill>
                <a:latin typeface="Kamerik 105 Bold" pitchFamily="-84" charset="0"/>
              </a:rPr>
              <a:t>	Hire Young, Fresh Talent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smtClean="0">
                <a:solidFill>
                  <a:srgbClr val="142D5C"/>
                </a:solidFill>
                <a:latin typeface="Kamerik 105 Bold" pitchFamily="-84" charset="0"/>
              </a:rPr>
              <a:t>	Create a Unique Visual Difference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smtClean="0">
                <a:solidFill>
                  <a:srgbClr val="142D5C"/>
                </a:solidFill>
                <a:latin typeface="Kamerik 105 Bold" pitchFamily="-84" charset="0"/>
              </a:rPr>
              <a:t>	Promote Aggressively in Young-Appeal Programs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smtClean="0">
                <a:solidFill>
                  <a:srgbClr val="142D5C"/>
                </a:solidFill>
                <a:latin typeface="Kamerik 105 Bold" pitchFamily="-84" charset="0"/>
              </a:rPr>
              <a:t> 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smtClean="0">
                <a:solidFill>
                  <a:srgbClr val="142D5C"/>
                </a:solidFill>
                <a:latin typeface="Kamerik 105 Bold" pitchFamily="-84" charset="0"/>
              </a:rPr>
              <a:t>FOX and FOX Sports Are Younger Than the Competition </a:t>
            </a:r>
          </a:p>
        </p:txBody>
      </p:sp>
      <p:pic>
        <p:nvPicPr>
          <p:cNvPr id="8197" name="Picture 1" descr="horse-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033463"/>
            <a:ext cx="5068887" cy="38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5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-506413"/>
            <a:ext cx="9217025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220663" y="98425"/>
            <a:ext cx="824388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800" smtClean="0">
                <a:solidFill>
                  <a:srgbClr val="142D5C"/>
                </a:solidFill>
                <a:latin typeface="UScoreRGK" pitchFamily="2" charset="0"/>
              </a:rPr>
              <a:t>Opportunities For Horse Racing </a:t>
            </a:r>
          </a:p>
        </p:txBody>
      </p:sp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242888" y="908050"/>
            <a:ext cx="66960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smtClean="0">
                <a:solidFill>
                  <a:srgbClr val="142D5C"/>
                </a:solidFill>
                <a:latin typeface="UScoreRGK" pitchFamily="2" charset="0"/>
              </a:rPr>
              <a:t>#1   AFFLUENCE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700" smtClean="0">
              <a:solidFill>
                <a:srgbClr val="142D5C"/>
              </a:solidFill>
              <a:latin typeface="Kamerik 105 Bold" pitchFamily="-8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smtClean="0">
                <a:solidFill>
                  <a:srgbClr val="142D5C"/>
                </a:solidFill>
                <a:latin typeface="Kamerik 105 Bold" pitchFamily="-84" charset="0"/>
              </a:rPr>
              <a:t>	Horse Racing Is A Premium Property Attracting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700" smtClean="0">
              <a:solidFill>
                <a:srgbClr val="142D5C"/>
              </a:solidFill>
              <a:latin typeface="Kamerik 105 Bold" pitchFamily="-8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smtClean="0">
                <a:solidFill>
                  <a:srgbClr val="142D5C"/>
                </a:solidFill>
                <a:latin typeface="Kamerik 105 Bold" pitchFamily="-84" charset="0"/>
              </a:rPr>
              <a:t>	Hard-To-Reach Affluent Consumers</a:t>
            </a:r>
          </a:p>
        </p:txBody>
      </p:sp>
      <p:pic>
        <p:nvPicPr>
          <p:cNvPr id="9221" name="Picture 2" descr="race_horse_precut_by_breezyrain-d4hvk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771525"/>
            <a:ext cx="1847850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47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96</Words>
  <Application>Microsoft Office PowerPoint</Application>
  <PresentationFormat>On-screen Show (16:9)</PresentationFormat>
  <Paragraphs>62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Thème Office</vt:lpstr>
      <vt:lpstr>8_Thème Office</vt:lpstr>
      <vt:lpstr>MARKETING AND BRANDING OF RACING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REPORT ABOUT DEVELOPING COUNTRIES – EUROPEAN &amp; MEDITERRANEAN HORSERACING FEDERATION</dc:title>
  <dc:creator>Chesser, Andrew B.</dc:creator>
  <cp:lastModifiedBy>Chesser, Andrew B.</cp:lastModifiedBy>
  <cp:revision>12</cp:revision>
  <dcterms:created xsi:type="dcterms:W3CDTF">2013-10-15T12:28:12Z</dcterms:created>
  <dcterms:modified xsi:type="dcterms:W3CDTF">2013-10-15T12:56:51Z</dcterms:modified>
</cp:coreProperties>
</file>